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6327"/>
  </p:normalViewPr>
  <p:slideViewPr>
    <p:cSldViewPr snapToGrid="0" snapToObjects="1">
      <p:cViewPr varScale="1">
        <p:scale>
          <a:sx n="128" d="100"/>
          <a:sy n="128" d="100"/>
        </p:scale>
        <p:origin x="48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F3C021F-8FC2-8A4C-85DA-2F75C594B92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14EB89B8-C33C-904D-97B8-88002AFAFF9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9BC1F94-C810-5948-A8F6-8FA2E36FBD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4BB3FA-7670-A641-9289-A4E22E656FA2}" type="datetimeFigureOut">
              <a:rPr kumimoji="1" lang="zh-CN" altLang="en-US" smtClean="0"/>
              <a:t>2025/8/5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246E564-7E01-D043-9316-9992397CDB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51B6E57C-AE49-654C-A26A-9CAEBC396E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41F46A-BE7A-C646-B343-734AE373329D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484852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8FDDC13-D016-9845-9023-57260F9E42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F2A9F7F8-45D7-4A4A-B935-EE9CDF13611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843754FF-D476-5E4F-ADB0-80E9CC3A34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4BB3FA-7670-A641-9289-A4E22E656FA2}" type="datetimeFigureOut">
              <a:rPr kumimoji="1" lang="zh-CN" altLang="en-US" smtClean="0"/>
              <a:t>2025/8/5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4AC0F0E-0B68-EA42-B1D1-313C9C4E93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9B0500E-11E8-304F-96F4-B26BB4855B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41F46A-BE7A-C646-B343-734AE373329D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4828509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796CEB32-12CE-7C4D-B451-7B2E1A4FDAF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5DE45DB7-6BB3-0944-85B4-83E862A3D01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5F8BC7A-9914-2140-834D-BF70E95958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4BB3FA-7670-A641-9289-A4E22E656FA2}" type="datetimeFigureOut">
              <a:rPr kumimoji="1" lang="zh-CN" altLang="en-US" smtClean="0"/>
              <a:t>2025/8/5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CA09DF8-4B66-384F-BA27-CB15FA5AFB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3A1728B-A534-F241-B9A9-9648DF7E44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41F46A-BE7A-C646-B343-734AE373329D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0788032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22EB88F-596C-C342-B89C-BC29D2C688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77803BA-9E40-0742-A96F-C606A69131D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C30BBCB-66E0-4346-8522-7FEC16A41C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4BB3FA-7670-A641-9289-A4E22E656FA2}" type="datetimeFigureOut">
              <a:rPr kumimoji="1" lang="zh-CN" altLang="en-US" smtClean="0"/>
              <a:t>2025/8/5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F68A80A6-16C1-4F42-B694-830F64D7E7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3D50DA6-8B58-F04D-873E-CB01DB8DFF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41F46A-BE7A-C646-B343-734AE373329D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2980559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9CC22F7-2424-4242-8B12-CE476BF02B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047970D9-914C-C94E-890D-1903009C59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5F60A14-3B35-B44C-9E10-1E2DB3CAA3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4BB3FA-7670-A641-9289-A4E22E656FA2}" type="datetimeFigureOut">
              <a:rPr kumimoji="1" lang="zh-CN" altLang="en-US" smtClean="0"/>
              <a:t>2025/8/5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4736727-EE7C-E143-A5B9-CFF7C0FFC2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C93D9D9-F4CA-E94E-B0CC-9DA03538CB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41F46A-BE7A-C646-B343-734AE373329D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76797036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DBC382F-6626-6A40-97A8-6DE84F05C0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004831D-77B3-AB48-9FCB-16C1436B3CF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11084EE8-37E9-8345-97D0-58A3C098DFD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44C5A911-972C-6B46-B673-E4001D2802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4BB3FA-7670-A641-9289-A4E22E656FA2}" type="datetimeFigureOut">
              <a:rPr kumimoji="1" lang="zh-CN" altLang="en-US" smtClean="0"/>
              <a:t>2025/8/5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46B7602F-2C08-C646-A683-EE67012704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CA9218B8-5321-3044-B22F-BB413D810D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41F46A-BE7A-C646-B343-734AE373329D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3735165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30E12EF-6A10-8A41-89A8-82C5DD6CC1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F1E5D827-46C3-5141-9F13-F477B7720E7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0E3F3E59-1BBE-B244-848F-6E85E4200E8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45B380B7-4132-6547-802F-B8DDE8AF557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A32C34A5-5141-6B46-A354-81F88982EDF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31B4382B-3CD5-B341-842C-D322EB986A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4BB3FA-7670-A641-9289-A4E22E656FA2}" type="datetimeFigureOut">
              <a:rPr kumimoji="1" lang="zh-CN" altLang="en-US" smtClean="0"/>
              <a:t>2025/8/5</a:t>
            </a:fld>
            <a:endParaRPr kumimoji="1"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292BEE43-685D-DF4E-A288-8C9B65D63C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0B705170-6C43-1A44-953D-6E2C4861CF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41F46A-BE7A-C646-B343-734AE373329D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9356764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FEBE284-6825-4046-8815-60513DB89E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9CD14A73-D159-7D43-9716-90A2FEA5EE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4BB3FA-7670-A641-9289-A4E22E656FA2}" type="datetimeFigureOut">
              <a:rPr kumimoji="1" lang="zh-CN" altLang="en-US" smtClean="0"/>
              <a:t>2025/8/5</a:t>
            </a:fld>
            <a:endParaRPr kumimoji="1"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98AEDBAF-FE29-9F43-AA07-F61C44F138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02A35EB1-30BB-F649-AD7A-AE90A359AF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41F46A-BE7A-C646-B343-734AE373329D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0431140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7D4813A4-75E8-AF4C-8D3C-9625CB5558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4BB3FA-7670-A641-9289-A4E22E656FA2}" type="datetimeFigureOut">
              <a:rPr kumimoji="1" lang="zh-CN" altLang="en-US" smtClean="0"/>
              <a:t>2025/8/5</a:t>
            </a:fld>
            <a:endParaRPr kumimoji="1"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D2DF5995-A0B9-A34B-B912-7A9DD29A71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C395F7B6-4200-4F49-929E-A0313055AD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41F46A-BE7A-C646-B343-734AE373329D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6026424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280294F-658E-774D-9545-8C2DC7E991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4514F8B-E87E-4742-8E5C-E4E2E0E4B7E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F9D567DC-119D-4A42-B09A-5304826BFE8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5B363250-24AE-9242-B7F0-87140AB49B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4BB3FA-7670-A641-9289-A4E22E656FA2}" type="datetimeFigureOut">
              <a:rPr kumimoji="1" lang="zh-CN" altLang="en-US" smtClean="0"/>
              <a:t>2025/8/5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71498504-9771-F547-B15B-EA1F188A69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31491598-601A-7A42-A8F2-05DF3305D2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41F46A-BE7A-C646-B343-734AE373329D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2542514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D28CDD2-1903-2C42-ADA3-DA8F7B555B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9A79072A-EAF2-324B-8AE9-13D51530B9E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kumimoji="1" lang="zh-CN" altLang="en-US"/>
              <a:t>单击图标添加图片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F0288C2A-99F6-BB43-8427-905D08176BA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97C06D41-A1F7-3344-8ED0-BDCF34F463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4BB3FA-7670-A641-9289-A4E22E656FA2}" type="datetimeFigureOut">
              <a:rPr kumimoji="1" lang="zh-CN" altLang="en-US" smtClean="0"/>
              <a:t>2025/8/5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A90E97C3-60D5-6B40-A173-4904C08EEC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429E8464-C826-D546-BEC8-8944AE1E70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41F46A-BE7A-C646-B343-734AE373329D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6436036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26DCB168-5B4E-1149-9B1A-934DC3F33B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DD06E99E-D747-2D40-BDCF-DB4233763A3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7A500B2-A504-7A47-9473-C0161A4E4D6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4BB3FA-7670-A641-9289-A4E22E656FA2}" type="datetimeFigureOut">
              <a:rPr kumimoji="1" lang="zh-CN" altLang="en-US" smtClean="0"/>
              <a:t>2025/8/5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E2CDFBE-EE39-D849-BCA1-F31C76DF97F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58B9271-F724-8946-9B41-FC914ABABE9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41F46A-BE7A-C646-B343-734AE373329D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4902841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7DB4E29-691D-2547-8683-32EB7BA9E92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en-US" altLang="zh-CN" dirty="0"/>
              <a:t>MI</a:t>
            </a:r>
            <a:r>
              <a:rPr kumimoji="1" lang="zh-CN" altLang="en-US" dirty="0"/>
              <a:t>取材</a:t>
            </a:r>
            <a:r>
              <a:rPr kumimoji="1" lang="en-US" altLang="zh-CN" dirty="0"/>
              <a:t>250801</a:t>
            </a:r>
            <a:endParaRPr kumimoji="1" lang="zh-CN" altLang="en-US" dirty="0"/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CDB20856-0955-8243-AF7C-D55DB6CD7B0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94500815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>
            <a:extLst>
              <a:ext uri="{FF2B5EF4-FFF2-40B4-BE49-F238E27FC236}">
                <a16:creationId xmlns:a16="http://schemas.microsoft.com/office/drawing/2014/main" id="{78BFA1D5-70A2-FE41-AC03-554B4F54590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5145510" cy="6858000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283C6DFE-54EF-8B43-BC4D-0FF140B64EF9}"/>
              </a:ext>
            </a:extLst>
          </p:cNvPr>
          <p:cNvSpPr txBox="1"/>
          <p:nvPr/>
        </p:nvSpPr>
        <p:spPr>
          <a:xfrm>
            <a:off x="5145510" y="129209"/>
            <a:ext cx="2133918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M:</a:t>
            </a:r>
            <a:r>
              <a:rPr kumimoji="1" lang="zh-CN" altLang="en-US" dirty="0"/>
              <a:t> </a:t>
            </a:r>
            <a:r>
              <a:rPr kumimoji="1" lang="en-US" altLang="zh-CN" dirty="0"/>
              <a:t>Model</a:t>
            </a:r>
            <a:r>
              <a:rPr kumimoji="1" lang="zh-CN" altLang="en-US" dirty="0"/>
              <a:t> </a:t>
            </a:r>
            <a:r>
              <a:rPr kumimoji="1" lang="en-US" altLang="zh-CN" dirty="0"/>
              <a:t>(no</a:t>
            </a:r>
            <a:r>
              <a:rPr kumimoji="1" lang="zh-CN" altLang="en-US" dirty="0"/>
              <a:t> </a:t>
            </a:r>
            <a:r>
              <a:rPr kumimoji="1" lang="en-US" altLang="zh-CN" dirty="0"/>
              <a:t>drug)</a:t>
            </a:r>
          </a:p>
          <a:p>
            <a:r>
              <a:rPr kumimoji="1" lang="en-US" altLang="zh-CN" dirty="0"/>
              <a:t>C:</a:t>
            </a:r>
            <a:r>
              <a:rPr kumimoji="1" lang="zh-CN" altLang="en-US" dirty="0"/>
              <a:t> </a:t>
            </a:r>
            <a:r>
              <a:rPr kumimoji="1" lang="en-US" altLang="zh-CN" dirty="0"/>
              <a:t>Sham</a:t>
            </a:r>
          </a:p>
          <a:p>
            <a:r>
              <a:rPr kumimoji="1" lang="en-US" altLang="zh-CN" dirty="0"/>
              <a:t>6D:</a:t>
            </a:r>
            <a:r>
              <a:rPr kumimoji="1" lang="zh-CN" altLang="en-US" dirty="0"/>
              <a:t> </a:t>
            </a:r>
            <a:r>
              <a:rPr kumimoji="1" lang="en-US" altLang="zh-CN" dirty="0"/>
              <a:t>High</a:t>
            </a:r>
          </a:p>
          <a:p>
            <a:r>
              <a:rPr kumimoji="1" lang="en-US" altLang="zh-CN" dirty="0"/>
              <a:t>3D:</a:t>
            </a:r>
            <a:r>
              <a:rPr kumimoji="1" lang="zh-CN" altLang="en-US" dirty="0"/>
              <a:t> </a:t>
            </a:r>
            <a:r>
              <a:rPr kumimoji="1" lang="en-US" altLang="zh-CN" dirty="0"/>
              <a:t>Medium</a:t>
            </a:r>
          </a:p>
          <a:p>
            <a:r>
              <a:rPr kumimoji="1" lang="en-US" altLang="zh-CN" dirty="0"/>
              <a:t>1D:</a:t>
            </a:r>
            <a:r>
              <a:rPr kumimoji="1" lang="zh-CN" altLang="en-US" dirty="0"/>
              <a:t> </a:t>
            </a:r>
            <a:r>
              <a:rPr kumimoji="1" lang="en-US" altLang="zh-CN" dirty="0"/>
              <a:t>Low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47018316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835DDB0E-0A0C-1C4E-8FF5-B1AD2CED1B75}"/>
              </a:ext>
            </a:extLst>
          </p:cNvPr>
          <p:cNvSpPr txBox="1"/>
          <p:nvPr/>
        </p:nvSpPr>
        <p:spPr>
          <a:xfrm>
            <a:off x="0" y="0"/>
            <a:ext cx="10823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workflow</a:t>
            </a:r>
            <a:endParaRPr kumimoji="1" lang="zh-CN" altLang="en-US" dirty="0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06503FEA-95F6-064A-B751-4F6D1E58E546}"/>
              </a:ext>
            </a:extLst>
          </p:cNvPr>
          <p:cNvSpPr txBox="1"/>
          <p:nvPr/>
        </p:nvSpPr>
        <p:spPr>
          <a:xfrm>
            <a:off x="111512" y="814039"/>
            <a:ext cx="19159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kumimoji="1" lang="zh-CN" altLang="en-US" b="1" dirty="0"/>
              <a:t>心脏大体取材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EEC0C8AA-42FF-1E42-A25B-987B20AF74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1088" y="1323349"/>
            <a:ext cx="4210368" cy="2790593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FCDB8A5E-4232-4642-8D24-795C20A09D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12749" y="895615"/>
            <a:ext cx="5468163" cy="5066770"/>
          </a:xfrm>
          <a:prstGeom prst="rect">
            <a:avLst/>
          </a:prstGeom>
        </p:spPr>
      </p:pic>
      <p:sp>
        <p:nvSpPr>
          <p:cNvPr id="9" name="文本框 8">
            <a:extLst>
              <a:ext uri="{FF2B5EF4-FFF2-40B4-BE49-F238E27FC236}">
                <a16:creationId xmlns:a16="http://schemas.microsoft.com/office/drawing/2014/main" id="{625DB546-3B95-2A46-8B63-A2C12369779E}"/>
              </a:ext>
            </a:extLst>
          </p:cNvPr>
          <p:cNvSpPr txBox="1"/>
          <p:nvPr/>
        </p:nvSpPr>
        <p:spPr>
          <a:xfrm>
            <a:off x="111512" y="4412975"/>
            <a:ext cx="5436104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00050" indent="-400050">
              <a:buFont typeface="+mj-lt"/>
              <a:buAutoNum type="romanUcPeriod"/>
            </a:pPr>
            <a:r>
              <a:rPr kumimoji="1" lang="zh-CN" altLang="en-US" dirty="0"/>
              <a:t>先圈选</a:t>
            </a:r>
            <a:r>
              <a:rPr kumimoji="1" lang="en-US" altLang="zh-CN" dirty="0"/>
              <a:t>annotation</a:t>
            </a:r>
          </a:p>
          <a:p>
            <a:pPr marL="400050" indent="-400050">
              <a:buFont typeface="+mj-lt"/>
              <a:buAutoNum type="romanUcPeriod"/>
            </a:pPr>
            <a:r>
              <a:rPr kumimoji="1" lang="zh-CN" altLang="en-US" dirty="0"/>
              <a:t>因为心脏大体切片面积太大，所以降低采样倍数</a:t>
            </a:r>
            <a:endParaRPr kumimoji="1" lang="en-US" altLang="zh-CN" dirty="0"/>
          </a:p>
          <a:p>
            <a:pPr marL="400050" indent="-400050">
              <a:buFont typeface="+mj-lt"/>
              <a:buAutoNum type="romanUcPeriod"/>
            </a:pPr>
            <a:r>
              <a:rPr kumimoji="1" lang="zh-CN" altLang="en-US" dirty="0"/>
              <a:t>导出得到心脏大体照片</a:t>
            </a:r>
          </a:p>
        </p:txBody>
      </p:sp>
    </p:spTree>
    <p:extLst>
      <p:ext uri="{BB962C8B-B14F-4D97-AF65-F5344CB8AC3E}">
        <p14:creationId xmlns:p14="http://schemas.microsoft.com/office/powerpoint/2010/main" val="405010809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FC197415-61F3-8648-943F-3BBDE8F79E69}"/>
              </a:ext>
            </a:extLst>
          </p:cNvPr>
          <p:cNvSpPr txBox="1"/>
          <p:nvPr/>
        </p:nvSpPr>
        <p:spPr>
          <a:xfrm>
            <a:off x="0" y="0"/>
            <a:ext cx="24785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b="1" dirty="0"/>
              <a:t>2.</a:t>
            </a:r>
            <a:r>
              <a:rPr kumimoji="1" lang="zh-CN" altLang="en-US" b="1" dirty="0"/>
              <a:t> 内脏圈选</a:t>
            </a:r>
            <a:r>
              <a:rPr kumimoji="1" lang="en-US" altLang="zh-CN" b="1" dirty="0"/>
              <a:t>ROI</a:t>
            </a:r>
            <a:r>
              <a:rPr kumimoji="1" lang="zh-CN" altLang="en-US" b="1" dirty="0"/>
              <a:t>及导出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DE98C38F-6026-A445-BB6D-FCCA4E193B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5775" y="508340"/>
            <a:ext cx="4210368" cy="2790593"/>
          </a:xfrm>
          <a:prstGeom prst="rect">
            <a:avLst/>
          </a:prstGeom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8F2CD2CF-47AE-EC48-A59B-3AAE13D0A0E1}"/>
              </a:ext>
            </a:extLst>
          </p:cNvPr>
          <p:cNvSpPr txBox="1"/>
          <p:nvPr/>
        </p:nvSpPr>
        <p:spPr>
          <a:xfrm>
            <a:off x="90032" y="3559068"/>
            <a:ext cx="5744237" cy="26725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+mj-lt"/>
              <a:buAutoNum type="alphaLcParenR"/>
            </a:pPr>
            <a:r>
              <a:rPr kumimoji="1" lang="en-US" altLang="zh-CN" dirty="0"/>
              <a:t>specify</a:t>
            </a:r>
            <a:r>
              <a:rPr kumimoji="1" lang="zh-CN" altLang="en-US" dirty="0"/>
              <a:t> </a:t>
            </a:r>
            <a:r>
              <a:rPr kumimoji="1" lang="en-US" altLang="zh-CN" dirty="0"/>
              <a:t>annotation:</a:t>
            </a:r>
            <a:r>
              <a:rPr kumimoji="1" lang="zh-CN" altLang="en-US" dirty="0"/>
              <a:t> </a:t>
            </a:r>
            <a:r>
              <a:rPr kumimoji="1" lang="en-US" altLang="zh-CN" dirty="0"/>
              <a:t>500μm</a:t>
            </a:r>
            <a:r>
              <a:rPr kumimoji="1" lang="zh-CN" altLang="en-US" dirty="0"/>
              <a:t>*</a:t>
            </a:r>
            <a:r>
              <a:rPr kumimoji="1" lang="en-US" altLang="zh-CN" dirty="0"/>
              <a:t>500μm</a:t>
            </a:r>
          </a:p>
          <a:p>
            <a:pPr marL="342900" indent="-342900">
              <a:lnSpc>
                <a:spcPct val="150000"/>
              </a:lnSpc>
              <a:buFont typeface="+mj-lt"/>
              <a:buAutoNum type="alphaLcParenR"/>
            </a:pPr>
            <a:r>
              <a:rPr kumimoji="1" lang="zh-CN" altLang="en-US" dirty="0"/>
              <a:t>在下一张切片的时候点选</a:t>
            </a:r>
            <a:r>
              <a:rPr kumimoji="1" lang="en-US" altLang="zh-CN" dirty="0"/>
              <a:t>transfer</a:t>
            </a:r>
            <a:r>
              <a:rPr kumimoji="1" lang="zh-CN" altLang="en-US" dirty="0"/>
              <a:t> </a:t>
            </a:r>
            <a:r>
              <a:rPr kumimoji="1" lang="en-US" altLang="zh-CN" dirty="0"/>
              <a:t>last</a:t>
            </a:r>
            <a:r>
              <a:rPr kumimoji="1" lang="zh-CN" altLang="en-US" dirty="0"/>
              <a:t> </a:t>
            </a:r>
            <a:r>
              <a:rPr kumimoji="1" lang="en-US" altLang="zh-CN" dirty="0"/>
              <a:t>annotation-</a:t>
            </a:r>
            <a:r>
              <a:rPr kumimoji="1" lang="zh-CN" altLang="en-US" dirty="0"/>
              <a:t>会在相同位置生成一样大小的</a:t>
            </a:r>
            <a:r>
              <a:rPr kumimoji="1" lang="en-US" altLang="zh-CN" dirty="0"/>
              <a:t>ROI</a:t>
            </a:r>
          </a:p>
          <a:p>
            <a:pPr marL="342900" indent="-342900">
              <a:lnSpc>
                <a:spcPct val="150000"/>
              </a:lnSpc>
              <a:buFont typeface="+mj-lt"/>
              <a:buAutoNum type="alphaLcParenR"/>
            </a:pPr>
            <a:r>
              <a:rPr kumimoji="1" lang="en-US" altLang="zh-CN" dirty="0"/>
              <a:t>export</a:t>
            </a:r>
            <a:r>
              <a:rPr kumimoji="1" lang="zh-CN" altLang="en-US" dirty="0"/>
              <a:t> </a:t>
            </a:r>
            <a:r>
              <a:rPr kumimoji="1" lang="en-US" altLang="zh-CN" dirty="0"/>
              <a:t>ROI,</a:t>
            </a:r>
            <a:r>
              <a:rPr kumimoji="1" lang="zh-CN" altLang="en-US" dirty="0"/>
              <a:t>但修改其中</a:t>
            </a:r>
            <a:r>
              <a:rPr kumimoji="1" lang="en-US" altLang="zh-CN" dirty="0" err="1"/>
              <a:t>downsample</a:t>
            </a:r>
            <a:r>
              <a:rPr kumimoji="1" lang="zh-CN" altLang="en-US" dirty="0"/>
              <a:t>参数</a:t>
            </a:r>
            <a:endParaRPr kumimoji="1" lang="en-US" altLang="zh-CN" dirty="0"/>
          </a:p>
          <a:p>
            <a:r>
              <a:rPr lang="en" altLang="zh-CN" b="0" dirty="0">
                <a:solidFill>
                  <a:srgbClr val="4EC9B0"/>
                </a:solidFill>
                <a:effectLst/>
                <a:latin typeface="Menlo" panose="020B0609030804020204" pitchFamily="49" charset="0"/>
              </a:rPr>
              <a:t>double</a:t>
            </a:r>
            <a:r>
              <a:rPr lang="en" altLang="zh-CN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b="0" dirty="0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down</a:t>
            </a:r>
            <a:r>
              <a:rPr lang="en" altLang="zh-CN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=</a:t>
            </a:r>
            <a:r>
              <a:rPr lang="en" altLang="zh-CN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b="0" dirty="0">
                <a:solidFill>
                  <a:srgbClr val="B5CEA8"/>
                </a:solidFill>
                <a:effectLst/>
                <a:latin typeface="Menlo" panose="020B0609030804020204" pitchFamily="49" charset="0"/>
              </a:rPr>
              <a:t>1</a:t>
            </a:r>
            <a:r>
              <a:rPr lang="en" altLang="zh-CN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b="0" dirty="0">
                <a:solidFill>
                  <a:srgbClr val="6A9955"/>
                </a:solidFill>
                <a:effectLst/>
                <a:latin typeface="Menlo" panose="020B0609030804020204" pitchFamily="49" charset="0"/>
              </a:rPr>
              <a:t>// </a:t>
            </a:r>
            <a:r>
              <a:rPr lang="zh-CN" altLang="en-US" b="0" dirty="0">
                <a:solidFill>
                  <a:srgbClr val="6A9955"/>
                </a:solidFill>
                <a:effectLst/>
                <a:latin typeface="Menlo" panose="020B0609030804020204" pitchFamily="49" charset="0"/>
              </a:rPr>
              <a:t>降采样倍数：</a:t>
            </a:r>
            <a:r>
              <a:rPr lang="en-US" altLang="zh-CN" b="0" dirty="0">
                <a:solidFill>
                  <a:srgbClr val="6A9955"/>
                </a:solidFill>
                <a:effectLst/>
                <a:latin typeface="Menlo" panose="020B0609030804020204" pitchFamily="49" charset="0"/>
              </a:rPr>
              <a:t>8 ≈ 2 µ</a:t>
            </a:r>
            <a:r>
              <a:rPr lang="en" altLang="zh-CN" b="0" dirty="0">
                <a:solidFill>
                  <a:srgbClr val="6A9955"/>
                </a:solidFill>
                <a:effectLst/>
                <a:latin typeface="Menlo" panose="020B0609030804020204" pitchFamily="49" charset="0"/>
              </a:rPr>
              <a:t>m/px</a:t>
            </a:r>
            <a:endParaRPr lang="en" altLang="zh-CN" b="0" dirty="0">
              <a:solidFill>
                <a:srgbClr val="CCCCCC"/>
              </a:solidFill>
              <a:effectLst/>
              <a:latin typeface="Menlo" panose="020B0609030804020204" pitchFamily="49" charset="0"/>
            </a:endParaRPr>
          </a:p>
          <a:p>
            <a:r>
              <a:rPr lang="en" altLang="zh-CN" b="0" dirty="0">
                <a:solidFill>
                  <a:srgbClr val="4EC9B0"/>
                </a:solidFill>
                <a:effectLst/>
                <a:latin typeface="Menlo" panose="020B0609030804020204" pitchFamily="49" charset="0"/>
              </a:rPr>
              <a:t>float</a:t>
            </a:r>
            <a:r>
              <a:rPr lang="en" altLang="zh-CN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b="0" dirty="0" err="1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jpegQ</a:t>
            </a:r>
            <a:r>
              <a:rPr lang="en" altLang="zh-CN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=</a:t>
            </a:r>
            <a:r>
              <a:rPr lang="en" altLang="zh-CN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b="0" dirty="0">
                <a:solidFill>
                  <a:srgbClr val="B5CEA8"/>
                </a:solidFill>
                <a:effectLst/>
                <a:latin typeface="Menlo" panose="020B0609030804020204" pitchFamily="49" charset="0"/>
              </a:rPr>
              <a:t>0.85</a:t>
            </a:r>
            <a:r>
              <a:rPr lang="en" altLang="zh-CN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b="0" dirty="0">
                <a:solidFill>
                  <a:srgbClr val="6A9955"/>
                </a:solidFill>
                <a:effectLst/>
                <a:latin typeface="Menlo" panose="020B0609030804020204" pitchFamily="49" charset="0"/>
              </a:rPr>
              <a:t>// JPEG </a:t>
            </a:r>
            <a:r>
              <a:rPr lang="zh-CN" altLang="en-US" b="0" dirty="0">
                <a:solidFill>
                  <a:srgbClr val="6A9955"/>
                </a:solidFill>
                <a:effectLst/>
                <a:latin typeface="Menlo" panose="020B0609030804020204" pitchFamily="49" charset="0"/>
              </a:rPr>
              <a:t>质量 </a:t>
            </a:r>
            <a:r>
              <a:rPr lang="en-US" altLang="zh-CN" b="0" dirty="0">
                <a:solidFill>
                  <a:srgbClr val="6A9955"/>
                </a:solidFill>
                <a:effectLst/>
                <a:latin typeface="Menlo" panose="020B0609030804020204" pitchFamily="49" charset="0"/>
              </a:rPr>
              <a:t>0-1</a:t>
            </a:r>
            <a:endParaRPr lang="zh-CN" altLang="en-US" b="0" dirty="0">
              <a:solidFill>
                <a:srgbClr val="CCCCCC"/>
              </a:solidFill>
              <a:effectLst/>
              <a:latin typeface="Menlo" panose="020B0609030804020204" pitchFamily="49" charset="0"/>
            </a:endParaRPr>
          </a:p>
          <a:p>
            <a:pPr>
              <a:lnSpc>
                <a:spcPct val="150000"/>
              </a:lnSpc>
            </a:pPr>
            <a:endParaRPr kumimoji="1" lang="zh-CN" altLang="en-US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AEAC4D42-0364-2F47-A980-55AA7554BFC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03418" y="408597"/>
            <a:ext cx="5468163" cy="50667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357504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FD03DA5B-2732-AE41-89F2-EB672FA8217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839" y="250971"/>
            <a:ext cx="4322013" cy="337805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0D803254-FF90-F147-A907-B79AEF82C7EA}"/>
              </a:ext>
            </a:extLst>
          </p:cNvPr>
          <p:cNvSpPr txBox="1"/>
          <p:nvPr/>
        </p:nvSpPr>
        <p:spPr>
          <a:xfrm>
            <a:off x="884582" y="3629028"/>
            <a:ext cx="20313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b="1" dirty="0"/>
              <a:t>得到如下文件结构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F9166D30-D4F8-8B4D-A6A0-317B90E2CB1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95391" y="0"/>
            <a:ext cx="5415033" cy="5607593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E207E05B-DE5C-3C49-A76E-1F7F752466D0}"/>
              </a:ext>
            </a:extLst>
          </p:cNvPr>
          <p:cNvSpPr txBox="1"/>
          <p:nvPr/>
        </p:nvSpPr>
        <p:spPr>
          <a:xfrm>
            <a:off x="6748670" y="5317435"/>
            <a:ext cx="39645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/>
              <a:t>使用</a:t>
            </a:r>
            <a:r>
              <a:rPr kumimoji="1" lang="en-US" altLang="zh-CN" dirty="0" err="1"/>
              <a:t>fiji_add_scalebar</a:t>
            </a:r>
            <a:r>
              <a:rPr kumimoji="1" lang="zh-CN" altLang="en-US" dirty="0"/>
              <a:t>添加对应比例尺</a:t>
            </a: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4862FB60-CA63-9E48-B0B7-F0366DBB3A6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4072281"/>
            <a:ext cx="3578277" cy="2859640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7BDF01B6-7372-4849-AA7C-BF50F549ADBE}"/>
              </a:ext>
            </a:extLst>
          </p:cNvPr>
          <p:cNvSpPr txBox="1"/>
          <p:nvPr/>
        </p:nvSpPr>
        <p:spPr>
          <a:xfrm>
            <a:off x="3594747" y="4236337"/>
            <a:ext cx="2584174" cy="2531527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en-US" altLang="zh-CN" dirty="0" err="1"/>
              <a:t>qupath</a:t>
            </a:r>
            <a:r>
              <a:rPr kumimoji="1" lang="zh-CN" altLang="en-US" dirty="0"/>
              <a:t>导出图片和导出</a:t>
            </a:r>
            <a:r>
              <a:rPr kumimoji="1" lang="en-US" altLang="zh-CN" dirty="0" err="1"/>
              <a:t>roi</a:t>
            </a:r>
            <a:r>
              <a:rPr kumimoji="1" lang="zh-CN" altLang="en-US" dirty="0"/>
              <a:t>时候的</a:t>
            </a:r>
            <a:r>
              <a:rPr kumimoji="1" lang="en-US" altLang="zh-CN" dirty="0"/>
              <a:t>pixel</a:t>
            </a:r>
            <a:r>
              <a:rPr kumimoji="1" lang="zh-CN" altLang="en-US" dirty="0"/>
              <a:t>值不匹配</a:t>
            </a:r>
            <a:endParaRPr kumimoji="1" lang="en-US" altLang="zh-CN" dirty="0"/>
          </a:p>
          <a:p>
            <a:pPr>
              <a:lnSpc>
                <a:spcPct val="150000"/>
              </a:lnSpc>
            </a:pPr>
            <a:endParaRPr kumimoji="1" lang="en-US" altLang="zh-CN" dirty="0"/>
          </a:p>
          <a:p>
            <a:pPr>
              <a:lnSpc>
                <a:spcPct val="150000"/>
              </a:lnSpc>
            </a:pPr>
            <a:r>
              <a:rPr kumimoji="1" lang="zh-CN" altLang="en-US" dirty="0"/>
              <a:t>所以截图对应位置的</a:t>
            </a:r>
            <a:r>
              <a:rPr kumimoji="1" lang="en-US" altLang="zh-CN" dirty="0"/>
              <a:t>scalebar</a:t>
            </a:r>
            <a:r>
              <a:rPr kumimoji="1" lang="zh-CN" altLang="en-US" dirty="0"/>
              <a:t>，然后在导出的</a:t>
            </a:r>
            <a:r>
              <a:rPr kumimoji="1" lang="en-US" altLang="zh-CN" dirty="0" err="1"/>
              <a:t>roifiji</a:t>
            </a:r>
            <a:r>
              <a:rPr kumimoji="1" lang="zh-CN" altLang="en-US" dirty="0"/>
              <a:t>中手动</a:t>
            </a:r>
            <a:r>
              <a:rPr kumimoji="1" lang="en-US" altLang="zh-CN" dirty="0"/>
              <a:t>set</a:t>
            </a:r>
            <a:r>
              <a:rPr kumimoji="1" lang="zh-CN" altLang="en-US" dirty="0"/>
              <a:t> </a:t>
            </a:r>
            <a:r>
              <a:rPr kumimoji="1" lang="en-US" altLang="zh-CN" dirty="0"/>
              <a:t>scale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00589159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97CBCFA6-F9CB-904A-AAC0-4E0D894AC28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8084" y="1170056"/>
            <a:ext cx="6259720" cy="3282674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AC52901A-54E0-904D-95B8-B885770477D5}"/>
              </a:ext>
            </a:extLst>
          </p:cNvPr>
          <p:cNvSpPr txBox="1"/>
          <p:nvPr/>
        </p:nvSpPr>
        <p:spPr>
          <a:xfrm>
            <a:off x="268356" y="5457592"/>
            <a:ext cx="606571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b="1" dirty="0"/>
              <a:t>参考：</a:t>
            </a:r>
            <a:r>
              <a:rPr lang="en" altLang="zh-CN" b="1" dirty="0">
                <a:solidFill>
                  <a:srgbClr val="1A1A1A"/>
                </a:solidFill>
                <a:effectLst/>
                <a:latin typeface="Helvetica" pitchFamily="2" charset="0"/>
              </a:rPr>
              <a:t>The small molecule Chicago Sky Blue promotes heart repair</a:t>
            </a:r>
          </a:p>
          <a:p>
            <a:r>
              <a:rPr lang="en" altLang="zh-CN" b="1" dirty="0">
                <a:solidFill>
                  <a:srgbClr val="1A1A1A"/>
                </a:solidFill>
                <a:effectLst/>
                <a:latin typeface="Helvetica" pitchFamily="2" charset="0"/>
              </a:rPr>
              <a:t>following myocardial infarction in mice</a:t>
            </a:r>
          </a:p>
          <a:p>
            <a:endParaRPr kumimoji="1" lang="zh-CN" altLang="en-US" b="1" dirty="0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2FEE6738-AEE8-2B4A-9F80-F4245947B00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15726" y="0"/>
            <a:ext cx="578001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298797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纸张">
      <a:dk1>
        <a:sysClr val="windowText" lastClr="000000"/>
      </a:dk1>
      <a:lt1>
        <a:sysClr val="window" lastClr="FFFFFF"/>
      </a:lt1>
      <a:dk2>
        <a:srgbClr val="444D26"/>
      </a:dk2>
      <a:lt2>
        <a:srgbClr val="FEFAC9"/>
      </a:lt2>
      <a:accent1>
        <a:srgbClr val="A5B592"/>
      </a:accent1>
      <a:accent2>
        <a:srgbClr val="F3A447"/>
      </a:accent2>
      <a:accent3>
        <a:srgbClr val="E7BC29"/>
      </a:accent3>
      <a:accent4>
        <a:srgbClr val="D092A7"/>
      </a:accent4>
      <a:accent5>
        <a:srgbClr val="9C85C0"/>
      </a:accent5>
      <a:accent6>
        <a:srgbClr val="809EC2"/>
      </a:accent6>
      <a:hlink>
        <a:srgbClr val="8E58B6"/>
      </a:hlink>
      <a:folHlink>
        <a:srgbClr val="7F6F6F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演示文稿2" id="{B3FEB424-60A9-D74A-A5D9-B54430FE07F6}" vid="{5162F426-ADFC-A248-925C-7CCF0E71EBA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主题​​</Template>
  <TotalTime>34</TotalTime>
  <Words>171</Words>
  <Application>Microsoft Macintosh PowerPoint</Application>
  <PresentationFormat>宽屏</PresentationFormat>
  <Paragraphs>24</Paragraphs>
  <Slides>6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6</vt:i4>
      </vt:variant>
    </vt:vector>
  </HeadingPairs>
  <TitlesOfParts>
    <vt:vector size="10" baseType="lpstr">
      <vt:lpstr>Arial</vt:lpstr>
      <vt:lpstr>Helvetica</vt:lpstr>
      <vt:lpstr>Menlo</vt:lpstr>
      <vt:lpstr>Office 主题​​</vt:lpstr>
      <vt:lpstr>MI取材250801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MI取材250801</dc:title>
  <dc:creator>武韬 陈</dc:creator>
  <cp:lastModifiedBy>武韬 陈</cp:lastModifiedBy>
  <cp:revision>15</cp:revision>
  <dcterms:created xsi:type="dcterms:W3CDTF">2025-08-01T06:22:15Z</dcterms:created>
  <dcterms:modified xsi:type="dcterms:W3CDTF">2025-08-05T00:52:05Z</dcterms:modified>
</cp:coreProperties>
</file>

<file path=docProps/thumbnail.jpeg>
</file>